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  <p:sldMasterId id="2147483723" r:id="rId2"/>
  </p:sldMasterIdLst>
  <p:notesMasterIdLst>
    <p:notesMasterId r:id="rId19"/>
  </p:notesMasterIdLst>
  <p:sldIdLst>
    <p:sldId id="256" r:id="rId3"/>
    <p:sldId id="280" r:id="rId4"/>
    <p:sldId id="283" r:id="rId5"/>
    <p:sldId id="284" r:id="rId6"/>
    <p:sldId id="285" r:id="rId7"/>
    <p:sldId id="286" r:id="rId8"/>
    <p:sldId id="287" r:id="rId9"/>
    <p:sldId id="281" r:id="rId10"/>
    <p:sldId id="282" r:id="rId11"/>
    <p:sldId id="288" r:id="rId12"/>
    <p:sldId id="289" r:id="rId13"/>
    <p:sldId id="290" r:id="rId14"/>
    <p:sldId id="293" r:id="rId15"/>
    <p:sldId id="291" r:id="rId16"/>
    <p:sldId id="292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7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0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2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A44AB78-FEE4-4C65-8A30-60654A640E98}">
          <p14:sldIdLst>
            <p14:sldId id="256"/>
            <p14:sldId id="280"/>
            <p14:sldId id="283"/>
            <p14:sldId id="284"/>
            <p14:sldId id="285"/>
            <p14:sldId id="286"/>
            <p14:sldId id="287"/>
            <p14:sldId id="281"/>
            <p14:sldId id="282"/>
            <p14:sldId id="288"/>
            <p14:sldId id="289"/>
            <p14:sldId id="290"/>
            <p14:sldId id="293"/>
            <p14:sldId id="291"/>
            <p14:sldId id="292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00" userDrawn="1">
          <p15:clr>
            <a:srgbClr val="A4A3A4"/>
          </p15:clr>
        </p15:guide>
        <p15:guide id="2" pos="384" userDrawn="1">
          <p15:clr>
            <a:srgbClr val="A4A3A4"/>
          </p15:clr>
        </p15:guide>
        <p15:guide id="3" orient="horz" pos="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123"/>
    <a:srgbClr val="FCB116"/>
    <a:srgbClr val="DAA520"/>
    <a:srgbClr val="8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24" y="114"/>
      </p:cViewPr>
      <p:guideLst>
        <p:guide orient="horz" pos="600"/>
        <p:guide pos="384"/>
        <p:guide orient="horz" pos="8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5C323-ECCB-460F-B7D9-FA7F2670A29C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7C396-C2CD-4C86-A266-CB13AA6C6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51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7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2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287" rIns="274287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6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45" indent="0" algn="ctr">
              <a:buNone/>
              <a:defRPr sz="2000"/>
            </a:lvl2pPr>
            <a:lvl3pPr marL="914290" indent="0" algn="ctr">
              <a:buNone/>
              <a:defRPr sz="1800"/>
            </a:lvl3pPr>
            <a:lvl4pPr marL="1371435" indent="0" algn="ctr">
              <a:buNone/>
              <a:defRPr sz="1600"/>
            </a:lvl4pPr>
            <a:lvl5pPr marL="1828581" indent="0" algn="ctr">
              <a:buNone/>
              <a:defRPr sz="1600"/>
            </a:lvl5pPr>
            <a:lvl6pPr marL="2285727" indent="0" algn="ctr">
              <a:buNone/>
              <a:defRPr sz="1600"/>
            </a:lvl6pPr>
            <a:lvl7pPr marL="2742870" indent="0" algn="ctr">
              <a:buNone/>
              <a:defRPr sz="1600"/>
            </a:lvl7pPr>
            <a:lvl8pPr marL="3200016" indent="0" algn="ctr">
              <a:buNone/>
              <a:defRPr sz="1600"/>
            </a:lvl8pPr>
            <a:lvl9pPr marL="3657162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9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0" y="1892302"/>
            <a:ext cx="3995208" cy="2370667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6667" rIns="0" bIns="0" anchor="t">
            <a:normAutofit fontScale="85000"/>
          </a:bodyPr>
          <a:lstStyle>
            <a:lvl1pPr marL="1371545" marR="0" indent="0" algn="l">
              <a:lnSpc>
                <a:spcPts val="625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1645920" marR="0" indent="0" algn="l">
              <a:lnSpc>
                <a:spcPts val="7200"/>
              </a:lnSpc>
              <a:spcAft>
                <a:spcPts val="0"/>
              </a:spcAft>
            </a:pPr>
            <a:r>
              <a:rPr lang="en-US" sz="5700" b="1" spc="37">
                <a:solidFill>
                  <a:srgbClr val="FBB016"/>
                </a:solidFill>
                <a:latin typeface="Arial Narrow" panose="02020603050405020304" pitchFamily="2"/>
              </a:rPr>
              <a:t>2018 </a:t>
            </a:r>
          </a:p>
          <a:p>
            <a:pPr marL="1645920" marR="0" indent="0" algn="l">
              <a:lnSpc>
                <a:spcPts val="6800"/>
              </a:lnSpc>
              <a:spcBef>
                <a:spcPts val="15"/>
              </a:spcBef>
              <a:spcAft>
                <a:spcPts val="0"/>
              </a:spcAft>
            </a:pPr>
            <a:r>
              <a:rPr lang="en-US" sz="5700" b="1" spc="-33">
                <a:solidFill>
                  <a:srgbClr val="FBB016"/>
                </a:solidFill>
                <a:latin typeface="Arial Narrow" panose="02020603050405020304" pitchFamily="2"/>
              </a:rPr>
              <a:t>Council </a:t>
            </a:r>
          </a:p>
          <a:p>
            <a:pPr marL="1645920" marR="0" indent="0" algn="l">
              <a:lnSpc>
                <a:spcPts val="7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700" b="1" spc="17">
                <a:solidFill>
                  <a:srgbClr val="FBB016"/>
                </a:solidFill>
                <a:latin typeface="Arial Narrow" panose="02020603050405020304" pitchFamily="2"/>
              </a:rPr>
              <a:t>Elections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5613400" y="518584"/>
            <a:ext cx="4709583" cy="4963583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8891" rIns="0" bIns="0" anchor="t">
            <a:normAutofit fontScale="90000"/>
          </a:bodyPr>
          <a:lstStyle>
            <a:lvl1pPr marL="0" marR="0" indent="0" algn="just">
              <a:lnSpc>
                <a:spcPts val="2083"/>
              </a:lnSpc>
              <a:spcBef>
                <a:spcPts val="617"/>
              </a:spcBef>
              <a:spcAft>
                <a:spcPts val="50"/>
              </a:spcAft>
              <a:tabLst>
                <a:tab pos="4686113" algn="r"/>
              </a:tabLst>
              <a:defRPr/>
            </a:lvl1pPr>
          </a:lstStyle>
          <a:p>
            <a:pPr marL="0" marR="0" indent="0" algn="just">
              <a:lnSpc>
                <a:spcPts val="2500"/>
              </a:lnSpc>
              <a:spcAft>
                <a:spcPts val="0"/>
              </a:spcAft>
            </a:pPr>
            <a:r>
              <a:rPr lang="en-US" sz="1700" b="1" spc="-25">
                <a:solidFill>
                  <a:srgbClr val="EE4123"/>
                </a:solidFill>
                <a:latin typeface="Arial" panose="02020603050405020304" pitchFamily="2"/>
              </a:rPr>
              <a:t>2018-19 Nominating Committee </a:t>
            </a:r>
          </a:p>
          <a:p>
            <a:pPr marL="0" marR="0" indent="0" algn="just">
              <a:lnSpc>
                <a:spcPts val="2500"/>
              </a:lnSpc>
              <a:spcBef>
                <a:spcPts val="2710"/>
              </a:spcBef>
              <a:spcAft>
                <a:spcPts val="0"/>
              </a:spcAft>
              <a:tabLst>
                <a:tab pos="4069080" algn="l"/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Elizabeth Graziolo AR 1995 </a:t>
            </a:r>
          </a:p>
          <a:p>
            <a:pPr marL="0" marR="0" indent="0" algn="just">
              <a:lnSpc>
                <a:spcPts val="2500"/>
              </a:lnSpc>
              <a:spcBef>
                <a:spcPts val="730"/>
              </a:spcBef>
              <a:spcAft>
                <a:spcPts val="0"/>
              </a:spcAft>
              <a:tabLst>
                <a:tab pos="4069080" algn="l"/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Dennis Kong IDE 2008 </a:t>
            </a:r>
          </a:p>
          <a:p>
            <a:pPr marL="0" marR="0" indent="0" algn="just">
              <a:lnSpc>
                <a:spcPts val="2500"/>
              </a:lnSpc>
              <a:spcBef>
                <a:spcPts val="755"/>
              </a:spcBef>
              <a:spcAft>
                <a:spcPts val="0"/>
              </a:spcAft>
              <a:tabLst>
                <a:tab pos="4069080" algn="l"/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Tim Lim CE 2012 </a:t>
            </a:r>
          </a:p>
          <a:p>
            <a:pPr marL="0" marR="0" indent="0" algn="just">
              <a:lnSpc>
                <a:spcPts val="2500"/>
              </a:lnSpc>
              <a:spcBef>
                <a:spcPts val="755"/>
              </a:spcBef>
              <a:spcAft>
                <a:spcPts val="0"/>
              </a:spcAft>
              <a:tabLst>
                <a:tab pos="4069080" algn="l"/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Claudia Giordano Lasky A 1976 </a:t>
            </a:r>
          </a:p>
          <a:p>
            <a:pPr marL="0" marR="0" indent="0" algn="just">
              <a:lnSpc>
                <a:spcPts val="2500"/>
              </a:lnSpc>
              <a:spcBef>
                <a:spcPts val="740"/>
              </a:spcBef>
              <a:spcAft>
                <a:spcPts val="0"/>
              </a:spcAft>
              <a:tabLst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James Liubicich CHE 1983 </a:t>
            </a:r>
          </a:p>
          <a:p>
            <a:pPr marL="0" marR="0" indent="0" algn="just">
              <a:lnSpc>
                <a:spcPts val="2500"/>
              </a:lnSpc>
              <a:spcBef>
                <a:spcPts val="755"/>
              </a:spcBef>
              <a:spcAft>
                <a:spcPts val="0"/>
              </a:spcAft>
              <a:tabLst>
                <a:tab pos="4069080" algn="l"/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Darrell Low EE 1989 </a:t>
            </a:r>
          </a:p>
          <a:p>
            <a:pPr marL="0" marR="0" indent="0" algn="just">
              <a:lnSpc>
                <a:spcPts val="2500"/>
              </a:lnSpc>
              <a:spcBef>
                <a:spcPts val="755"/>
              </a:spcBef>
              <a:spcAft>
                <a:spcPts val="0"/>
              </a:spcAft>
              <a:tabLst>
                <a:tab pos="4069080" algn="l"/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Anthony Manganiello CE 2006 </a:t>
            </a:r>
          </a:p>
          <a:p>
            <a:pPr marL="0" marR="0" indent="0" algn="just">
              <a:lnSpc>
                <a:spcPts val="2500"/>
              </a:lnSpc>
              <a:spcBef>
                <a:spcPts val="715"/>
              </a:spcBef>
              <a:spcAft>
                <a:spcPts val="0"/>
              </a:spcAft>
              <a:tabLst>
                <a:tab pos="4069080" algn="l"/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Susan Shaw A 1972 </a:t>
            </a:r>
          </a:p>
          <a:p>
            <a:pPr marL="0" marR="0" indent="0" algn="just">
              <a:lnSpc>
                <a:spcPts val="2500"/>
              </a:lnSpc>
              <a:spcBef>
                <a:spcPts val="755"/>
              </a:spcBef>
              <a:spcAft>
                <a:spcPts val="0"/>
              </a:spcAft>
              <a:tabLst>
                <a:tab pos="4069080" algn="l"/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Laura Spinner A 1989 </a:t>
            </a:r>
          </a:p>
          <a:p>
            <a:pPr marL="0" marR="0" indent="0" algn="just">
              <a:lnSpc>
                <a:spcPts val="2500"/>
              </a:lnSpc>
              <a:spcBef>
                <a:spcPts val="755"/>
              </a:spcBef>
              <a:spcAft>
                <a:spcPts val="0"/>
              </a:spcAft>
              <a:tabLst>
                <a:tab pos="4069080" algn="l"/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Nick Vargas CE 2006 </a:t>
            </a:r>
          </a:p>
          <a:p>
            <a:pPr marL="0" marR="0" indent="0" algn="just">
              <a:lnSpc>
                <a:spcPts val="2500"/>
              </a:lnSpc>
              <a:spcBef>
                <a:spcPts val="755"/>
              </a:spcBef>
              <a:spcAft>
                <a:spcPts val="0"/>
              </a:spcAft>
              <a:tabLst>
                <a:tab pos="4069080" algn="l"/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Curtis B Wayne AR 1975 </a:t>
            </a:r>
          </a:p>
          <a:p>
            <a:pPr marL="0" marR="0" indent="0" algn="just">
              <a:lnSpc>
                <a:spcPts val="2500"/>
              </a:lnSpc>
              <a:spcBef>
                <a:spcPts val="740"/>
              </a:spcBef>
              <a:spcAft>
                <a:spcPts val="60"/>
              </a:spcAft>
              <a:tabLst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Shankar Venkataraman BSE 2003 </a:t>
            </a:r>
          </a:p>
        </p:txBody>
      </p:sp>
    </p:spTree>
    <p:extLst>
      <p:ext uri="{BB962C8B-B14F-4D97-AF65-F5344CB8AC3E}">
        <p14:creationId xmlns:p14="http://schemas.microsoft.com/office/powerpoint/2010/main" val="4203456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0" y="1892302"/>
            <a:ext cx="3995208" cy="2370667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6667" rIns="0" bIns="0" anchor="t">
            <a:normAutofit fontScale="85000"/>
          </a:bodyPr>
          <a:lstStyle>
            <a:lvl1pPr marL="1371545" marR="0" indent="0" algn="l">
              <a:lnSpc>
                <a:spcPts val="625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1645920" marR="0" indent="0" algn="l">
              <a:lnSpc>
                <a:spcPts val="7200"/>
              </a:lnSpc>
              <a:spcAft>
                <a:spcPts val="0"/>
              </a:spcAft>
            </a:pPr>
            <a:r>
              <a:rPr lang="en-US" sz="5700" b="1" spc="37">
                <a:solidFill>
                  <a:srgbClr val="FBB016"/>
                </a:solidFill>
                <a:latin typeface="Arial Narrow" panose="02020603050405020304" pitchFamily="2"/>
              </a:rPr>
              <a:t>2018 </a:t>
            </a:r>
          </a:p>
          <a:p>
            <a:pPr marL="1645920" marR="0" indent="0" algn="l">
              <a:lnSpc>
                <a:spcPts val="6800"/>
              </a:lnSpc>
              <a:spcBef>
                <a:spcPts val="15"/>
              </a:spcBef>
              <a:spcAft>
                <a:spcPts val="0"/>
              </a:spcAft>
            </a:pPr>
            <a:r>
              <a:rPr lang="en-US" sz="5700" b="1" spc="-33">
                <a:solidFill>
                  <a:srgbClr val="FBB016"/>
                </a:solidFill>
                <a:latin typeface="Arial Narrow" panose="02020603050405020304" pitchFamily="2"/>
              </a:rPr>
              <a:t>Council </a:t>
            </a:r>
          </a:p>
          <a:p>
            <a:pPr marL="1645920" marR="0" indent="0" algn="l">
              <a:lnSpc>
                <a:spcPts val="7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700" b="1" spc="17">
                <a:solidFill>
                  <a:srgbClr val="FBB016"/>
                </a:solidFill>
                <a:latin typeface="Arial Narrow" panose="02020603050405020304" pitchFamily="2"/>
              </a:rPr>
              <a:t>Elections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5613400" y="518584"/>
            <a:ext cx="4709583" cy="4963583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8891" rIns="0" bIns="0" anchor="t">
            <a:normAutofit fontScale="90000"/>
          </a:bodyPr>
          <a:lstStyle>
            <a:lvl1pPr marL="0" marR="0" indent="0" algn="just">
              <a:lnSpc>
                <a:spcPts val="2083"/>
              </a:lnSpc>
              <a:spcBef>
                <a:spcPts val="617"/>
              </a:spcBef>
              <a:spcAft>
                <a:spcPts val="50"/>
              </a:spcAft>
              <a:tabLst>
                <a:tab pos="4686113" algn="r"/>
              </a:tabLst>
              <a:defRPr/>
            </a:lvl1pPr>
          </a:lstStyle>
          <a:p>
            <a:pPr marL="0" marR="0" indent="0" algn="just">
              <a:lnSpc>
                <a:spcPts val="2500"/>
              </a:lnSpc>
              <a:spcAft>
                <a:spcPts val="0"/>
              </a:spcAft>
            </a:pPr>
            <a:r>
              <a:rPr lang="en-US" sz="1700" b="1" spc="-25">
                <a:solidFill>
                  <a:srgbClr val="EE4123"/>
                </a:solidFill>
                <a:latin typeface="Arial" panose="02020603050405020304" pitchFamily="2"/>
              </a:rPr>
              <a:t>2018-19 Nominating Committee </a:t>
            </a:r>
          </a:p>
          <a:p>
            <a:pPr marL="0" marR="0" indent="0" algn="just">
              <a:lnSpc>
                <a:spcPts val="2500"/>
              </a:lnSpc>
              <a:spcBef>
                <a:spcPts val="2710"/>
              </a:spcBef>
              <a:spcAft>
                <a:spcPts val="0"/>
              </a:spcAft>
              <a:tabLst>
                <a:tab pos="4069080" algn="l"/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Elizabeth Graziolo AR 1995 </a:t>
            </a:r>
          </a:p>
          <a:p>
            <a:pPr marL="0" marR="0" indent="0" algn="just">
              <a:lnSpc>
                <a:spcPts val="2500"/>
              </a:lnSpc>
              <a:spcBef>
                <a:spcPts val="730"/>
              </a:spcBef>
              <a:spcAft>
                <a:spcPts val="0"/>
              </a:spcAft>
              <a:tabLst>
                <a:tab pos="4069080" algn="l"/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Dennis Kong IDE 2008 </a:t>
            </a:r>
          </a:p>
          <a:p>
            <a:pPr marL="0" marR="0" indent="0" algn="just">
              <a:lnSpc>
                <a:spcPts val="2500"/>
              </a:lnSpc>
              <a:spcBef>
                <a:spcPts val="755"/>
              </a:spcBef>
              <a:spcAft>
                <a:spcPts val="0"/>
              </a:spcAft>
              <a:tabLst>
                <a:tab pos="4069080" algn="l"/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Tim Lim CE 2012 </a:t>
            </a:r>
          </a:p>
          <a:p>
            <a:pPr marL="0" marR="0" indent="0" algn="just">
              <a:lnSpc>
                <a:spcPts val="2500"/>
              </a:lnSpc>
              <a:spcBef>
                <a:spcPts val="755"/>
              </a:spcBef>
              <a:spcAft>
                <a:spcPts val="0"/>
              </a:spcAft>
              <a:tabLst>
                <a:tab pos="4069080" algn="l"/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Claudia Giordano Lasky A 1976 </a:t>
            </a:r>
          </a:p>
          <a:p>
            <a:pPr marL="0" marR="0" indent="0" algn="just">
              <a:lnSpc>
                <a:spcPts val="2500"/>
              </a:lnSpc>
              <a:spcBef>
                <a:spcPts val="740"/>
              </a:spcBef>
              <a:spcAft>
                <a:spcPts val="0"/>
              </a:spcAft>
              <a:tabLst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James Liubicich CHE 1983 </a:t>
            </a:r>
          </a:p>
          <a:p>
            <a:pPr marL="0" marR="0" indent="0" algn="just">
              <a:lnSpc>
                <a:spcPts val="2500"/>
              </a:lnSpc>
              <a:spcBef>
                <a:spcPts val="755"/>
              </a:spcBef>
              <a:spcAft>
                <a:spcPts val="0"/>
              </a:spcAft>
              <a:tabLst>
                <a:tab pos="4069080" algn="l"/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Darrell Low EE 1989 </a:t>
            </a:r>
          </a:p>
          <a:p>
            <a:pPr marL="0" marR="0" indent="0" algn="just">
              <a:lnSpc>
                <a:spcPts val="2500"/>
              </a:lnSpc>
              <a:spcBef>
                <a:spcPts val="755"/>
              </a:spcBef>
              <a:spcAft>
                <a:spcPts val="0"/>
              </a:spcAft>
              <a:tabLst>
                <a:tab pos="4069080" algn="l"/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Anthony Manganiello CE 2006 </a:t>
            </a:r>
          </a:p>
          <a:p>
            <a:pPr marL="0" marR="0" indent="0" algn="just">
              <a:lnSpc>
                <a:spcPts val="2500"/>
              </a:lnSpc>
              <a:spcBef>
                <a:spcPts val="715"/>
              </a:spcBef>
              <a:spcAft>
                <a:spcPts val="0"/>
              </a:spcAft>
              <a:tabLst>
                <a:tab pos="4069080" algn="l"/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Susan Shaw A 1972 </a:t>
            </a:r>
          </a:p>
          <a:p>
            <a:pPr marL="0" marR="0" indent="0" algn="just">
              <a:lnSpc>
                <a:spcPts val="2500"/>
              </a:lnSpc>
              <a:spcBef>
                <a:spcPts val="755"/>
              </a:spcBef>
              <a:spcAft>
                <a:spcPts val="0"/>
              </a:spcAft>
              <a:tabLst>
                <a:tab pos="4069080" algn="l"/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Laura Spinner A 1989 </a:t>
            </a:r>
          </a:p>
          <a:p>
            <a:pPr marL="0" marR="0" indent="0" algn="just">
              <a:lnSpc>
                <a:spcPts val="2500"/>
              </a:lnSpc>
              <a:spcBef>
                <a:spcPts val="755"/>
              </a:spcBef>
              <a:spcAft>
                <a:spcPts val="0"/>
              </a:spcAft>
              <a:tabLst>
                <a:tab pos="4069080" algn="l"/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Nick Vargas CE 2006 </a:t>
            </a:r>
          </a:p>
          <a:p>
            <a:pPr marL="0" marR="0" indent="0" algn="just">
              <a:lnSpc>
                <a:spcPts val="2500"/>
              </a:lnSpc>
              <a:spcBef>
                <a:spcPts val="755"/>
              </a:spcBef>
              <a:spcAft>
                <a:spcPts val="0"/>
              </a:spcAft>
              <a:tabLst>
                <a:tab pos="4069080" algn="l"/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Curtis B Wayne AR 1975 </a:t>
            </a:r>
          </a:p>
          <a:p>
            <a:pPr marL="0" marR="0" indent="0" algn="just">
              <a:lnSpc>
                <a:spcPts val="2500"/>
              </a:lnSpc>
              <a:spcBef>
                <a:spcPts val="740"/>
              </a:spcBef>
              <a:spcAft>
                <a:spcPts val="60"/>
              </a:spcAft>
              <a:tabLst>
                <a:tab pos="5623560" algn="r"/>
              </a:tabLst>
            </a:pPr>
            <a:r>
              <a:rPr lang="en-US" sz="1700" b="1" spc="0">
                <a:solidFill>
                  <a:srgbClr val="FFFFFF"/>
                </a:solidFill>
                <a:latin typeface="Tahoma" panose="02020603050405020304" pitchFamily="2"/>
              </a:rPr>
              <a:t>Shankar Venkataraman BSE 2003 </a:t>
            </a:r>
          </a:p>
        </p:txBody>
      </p:sp>
    </p:spTree>
    <p:extLst>
      <p:ext uri="{BB962C8B-B14F-4D97-AF65-F5344CB8AC3E}">
        <p14:creationId xmlns:p14="http://schemas.microsoft.com/office/powerpoint/2010/main" val="6414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287" rIns="274287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1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1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5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7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145" indent="0">
              <a:buNone/>
              <a:defRPr sz="19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7" indent="0">
              <a:buNone/>
              <a:defRPr sz="1600" b="1"/>
            </a:lvl6pPr>
            <a:lvl7pPr marL="2742870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2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145" indent="0">
              <a:buNone/>
              <a:defRPr sz="19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7" indent="0">
              <a:buNone/>
              <a:defRPr sz="1600" b="1"/>
            </a:lvl6pPr>
            <a:lvl7pPr marL="2742870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2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5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5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20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145" indent="0">
              <a:buNone/>
              <a:defRPr sz="1400"/>
            </a:lvl2pPr>
            <a:lvl3pPr marL="914290" indent="0">
              <a:buNone/>
              <a:defRPr sz="1200"/>
            </a:lvl3pPr>
            <a:lvl4pPr marL="1371435" indent="0">
              <a:buNone/>
              <a:defRPr sz="1000"/>
            </a:lvl4pPr>
            <a:lvl5pPr marL="1828581" indent="0">
              <a:buNone/>
              <a:defRPr sz="1000"/>
            </a:lvl5pPr>
            <a:lvl6pPr marL="2285727" indent="0">
              <a:buNone/>
              <a:defRPr sz="1000"/>
            </a:lvl6pPr>
            <a:lvl7pPr marL="2742870" indent="0">
              <a:buNone/>
              <a:defRPr sz="1000"/>
            </a:lvl7pPr>
            <a:lvl8pPr marL="3200016" indent="0">
              <a:buNone/>
              <a:defRPr sz="1000"/>
            </a:lvl8pPr>
            <a:lvl9pPr marL="3657162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2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7" indent="0">
              <a:buNone/>
              <a:defRPr sz="2000"/>
            </a:lvl6pPr>
            <a:lvl7pPr marL="2742870" indent="0">
              <a:buNone/>
              <a:defRPr sz="2000"/>
            </a:lvl7pPr>
            <a:lvl8pPr marL="3200016" indent="0">
              <a:buNone/>
              <a:defRPr sz="2000"/>
            </a:lvl8pPr>
            <a:lvl9pPr marL="3657162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145" indent="0">
              <a:buNone/>
              <a:defRPr sz="1400"/>
            </a:lvl2pPr>
            <a:lvl3pPr marL="914290" indent="0">
              <a:buNone/>
              <a:defRPr sz="1200"/>
            </a:lvl3pPr>
            <a:lvl4pPr marL="1371435" indent="0">
              <a:buNone/>
              <a:defRPr sz="1000"/>
            </a:lvl4pPr>
            <a:lvl5pPr marL="1828581" indent="0">
              <a:buNone/>
              <a:defRPr sz="1000"/>
            </a:lvl5pPr>
            <a:lvl6pPr marL="2285727" indent="0">
              <a:buNone/>
              <a:defRPr sz="1000"/>
            </a:lvl6pPr>
            <a:lvl7pPr marL="2742870" indent="0">
              <a:buNone/>
              <a:defRPr sz="1000"/>
            </a:lvl7pPr>
            <a:lvl8pPr marL="3200016" indent="0">
              <a:buNone/>
              <a:defRPr sz="1000"/>
            </a:lvl8pPr>
            <a:lvl9pPr marL="3657162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59" tIns="182859" rIns="182859" bIns="18285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28" tIns="45715" rIns="91428" bIns="45715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30" y="6238816"/>
            <a:ext cx="2753746" cy="323968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r">
              <a:defRPr sz="11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3" y="6236208"/>
            <a:ext cx="5901189" cy="320040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l">
              <a:defRPr sz="11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15" rIns="18288" bIns="45715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61" r:id="rId12"/>
  </p:sldLayoutIdLst>
  <p:hf sldNum="0" hdr="0" ftr="0" dt="0"/>
  <p:txStyles>
    <p:titleStyle>
      <a:lvl1pPr algn="ctr" defTabSz="91429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573" indent="-228573" algn="l" defTabSz="91429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145" indent="-228573" algn="l" defTabSz="91429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718" indent="-228573" algn="l" defTabSz="91429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290" indent="-228573" algn="l" defTabSz="91429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2863" indent="-228573" algn="l" defTabSz="91429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706" indent="-228573" algn="l" defTabSz="91429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136" indent="-228573" algn="l" defTabSz="91429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152" indent="-228573" algn="l" defTabSz="91429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550" indent="-228573" algn="l" defTabSz="91429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7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2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36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11377-ABFD-4C2C-BF33-543EB556BF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25578" y="3730213"/>
            <a:ext cx="6400800" cy="164592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400" dirty="0" smtClean="0"/>
              <a:t>May </a:t>
            </a:r>
            <a:r>
              <a:rPr lang="en-US" sz="2400" dirty="0"/>
              <a:t>2018 Council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A1570A-6CB0-4C2D-95F9-795CB1882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4245" y="3899840"/>
            <a:ext cx="6801612" cy="1239894"/>
          </a:xfrm>
        </p:spPr>
        <p:txBody>
          <a:bodyPr/>
          <a:lstStyle/>
          <a:p>
            <a:r>
              <a:rPr lang="en-US" dirty="0" smtClean="0"/>
              <a:t>5/23/2018</a:t>
            </a:r>
            <a:endParaRPr lang="en-US" dirty="0"/>
          </a:p>
        </p:txBody>
      </p:sp>
      <p:pic>
        <p:nvPicPr>
          <p:cNvPr id="2050" name="Picture 2" descr="CUAA Logo.jpg">
            <a:extLst>
              <a:ext uri="{FF2B5EF4-FFF2-40B4-BE49-F238E27FC236}">
                <a16:creationId xmlns:a16="http://schemas.microsoft.com/office/drawing/2014/main" id="{B6C97816-EDDE-41CF-8578-3F557501F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578" y="1650084"/>
            <a:ext cx="6400800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64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625646" y="232354"/>
            <a:ext cx="11356538" cy="865998"/>
          </a:xfrm>
          <a:prstGeom prst="rect">
            <a:avLst/>
          </a:prstGeom>
          <a:noFill/>
        </p:spPr>
        <p:txBody>
          <a:bodyPr wrap="square" lIns="0" tIns="0" rIns="0" bIns="38092" rtlCol="0">
            <a:spAutoFit/>
          </a:bodyPr>
          <a:lstStyle/>
          <a:p>
            <a:pPr defTabSz="761850">
              <a:lnSpc>
                <a:spcPts val="6916"/>
              </a:lnSpc>
            </a:pPr>
            <a:r>
              <a:rPr lang="en-US" altLang="zh-CN" sz="4800" b="1" dirty="0" smtClean="0">
                <a:solidFill>
                  <a:srgbClr val="FCB116"/>
                </a:solidFill>
                <a:latin typeface="Palatino Linotype" panose="02040502050505030304" pitchFamily="18" charset="0"/>
                <a:cs typeface="TradeGothic" pitchFamily="18" charset="0"/>
              </a:rPr>
              <a:t>Awards Ceremony Plans</a:t>
            </a:r>
            <a:endParaRPr lang="en-US" altLang="zh-CN" sz="4800" b="1" dirty="0">
              <a:solidFill>
                <a:srgbClr val="FCB116"/>
              </a:solidFill>
              <a:latin typeface="Palatino Linotype" panose="02040502050505030304" pitchFamily="18" charset="0"/>
              <a:cs typeface="TradeGothic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8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480166-79BE-46E0-94F3-2CF67DD3F21B}"/>
              </a:ext>
            </a:extLst>
          </p:cNvPr>
          <p:cNvSpPr txBox="1"/>
          <p:nvPr/>
        </p:nvSpPr>
        <p:spPr>
          <a:xfrm>
            <a:off x="625646" y="1409700"/>
            <a:ext cx="11389244" cy="5246303"/>
          </a:xfrm>
          <a:prstGeom prst="rect">
            <a:avLst/>
          </a:prstGeom>
          <a:noFill/>
        </p:spPr>
        <p:txBody>
          <a:bodyPr wrap="square" lIns="91428" tIns="45715" rIns="91428" bIns="45715" rtlCol="0">
            <a:no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25646" y="232354"/>
            <a:ext cx="11356538" cy="865998"/>
          </a:xfrm>
          <a:prstGeom prst="rect">
            <a:avLst/>
          </a:prstGeom>
          <a:noFill/>
        </p:spPr>
        <p:txBody>
          <a:bodyPr wrap="square" lIns="0" tIns="0" rIns="0" bIns="38092" rtlCol="0">
            <a:spAutoFit/>
          </a:bodyPr>
          <a:lstStyle/>
          <a:p>
            <a:pPr defTabSz="761850">
              <a:lnSpc>
                <a:spcPts val="6916"/>
              </a:lnSpc>
            </a:pPr>
            <a:r>
              <a:rPr lang="en-US" altLang="zh-CN" sz="4800" b="1" dirty="0" smtClean="0">
                <a:solidFill>
                  <a:srgbClr val="FCB116"/>
                </a:solidFill>
                <a:latin typeface="Palatino Linotype" panose="02040502050505030304" pitchFamily="18" charset="0"/>
                <a:cs typeface="TradeGothic" pitchFamily="18" charset="0"/>
              </a:rPr>
              <a:t>Glass </a:t>
            </a:r>
            <a:r>
              <a:rPr lang="en-US" altLang="zh-CN" sz="4800" b="1" dirty="0">
                <a:solidFill>
                  <a:srgbClr val="FCB116"/>
                </a:solidFill>
                <a:latin typeface="Palatino Linotype" panose="02040502050505030304" pitchFamily="18" charset="0"/>
                <a:cs typeface="TradeGothic" pitchFamily="18" charset="0"/>
              </a:rPr>
              <a:t>House Trip Recap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311" y="1847141"/>
            <a:ext cx="5695950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5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480166-79BE-46E0-94F3-2CF67DD3F21B}"/>
              </a:ext>
            </a:extLst>
          </p:cNvPr>
          <p:cNvSpPr txBox="1"/>
          <p:nvPr/>
        </p:nvSpPr>
        <p:spPr>
          <a:xfrm>
            <a:off x="625646" y="1409700"/>
            <a:ext cx="11389244" cy="5246303"/>
          </a:xfrm>
          <a:prstGeom prst="rect">
            <a:avLst/>
          </a:prstGeom>
          <a:noFill/>
        </p:spPr>
        <p:txBody>
          <a:bodyPr wrap="square" lIns="91428" tIns="45715" rIns="91428" bIns="45715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400" b="1" dirty="0" err="1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Thankathon</a:t>
            </a:r>
            <a:r>
              <a:rPr lang="en-US" sz="2400" b="1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, Part II 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May 24, 2018</a:t>
            </a:r>
          </a:p>
          <a:p>
            <a:pPr>
              <a:spcAft>
                <a:spcPts val="300"/>
              </a:spcAft>
            </a:pPr>
            <a:r>
              <a:rPr lang="en-US" sz="24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End </a:t>
            </a:r>
            <a:r>
              <a:rPr lang="en-US" sz="2400" dirty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of Year Show Alumni Get Together at </a:t>
            </a:r>
            <a:r>
              <a:rPr lang="en-US" sz="2400" dirty="0" err="1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McSorley's</a:t>
            </a:r>
            <a:r>
              <a:rPr lang="en-US" sz="24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May 22, 2018</a:t>
            </a:r>
          </a:p>
          <a:p>
            <a:pPr>
              <a:spcAft>
                <a:spcPts val="300"/>
              </a:spcAft>
            </a:pPr>
            <a:r>
              <a:rPr lang="en-US" sz="24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Reunion </a:t>
            </a:r>
            <a:r>
              <a:rPr lang="en-US" sz="2400" dirty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Weekend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June 1-3, 2018</a:t>
            </a:r>
          </a:p>
          <a:p>
            <a:pPr>
              <a:spcAft>
                <a:spcPts val="300"/>
              </a:spcAft>
            </a:pPr>
            <a:r>
              <a:rPr lang="en-US" sz="24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Hall </a:t>
            </a:r>
            <a:r>
              <a:rPr lang="en-US" sz="2400" dirty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of Fame Award </a:t>
            </a:r>
            <a:r>
              <a:rPr lang="en-US" sz="24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Presentations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June 1, 2018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625646" y="232354"/>
            <a:ext cx="11356538" cy="865998"/>
          </a:xfrm>
          <a:prstGeom prst="rect">
            <a:avLst/>
          </a:prstGeom>
          <a:noFill/>
        </p:spPr>
        <p:txBody>
          <a:bodyPr wrap="square" lIns="0" tIns="0" rIns="0" bIns="38092" rtlCol="0">
            <a:spAutoFit/>
          </a:bodyPr>
          <a:lstStyle/>
          <a:p>
            <a:pPr defTabSz="761850">
              <a:lnSpc>
                <a:spcPts val="6916"/>
              </a:lnSpc>
            </a:pPr>
            <a:r>
              <a:rPr lang="en-US" altLang="zh-CN" sz="4800" b="1" dirty="0" smtClean="0">
                <a:solidFill>
                  <a:srgbClr val="FCB116"/>
                </a:solidFill>
                <a:latin typeface="Palatino Linotype" panose="02040502050505030304" pitchFamily="18" charset="0"/>
                <a:cs typeface="TradeGothic" pitchFamily="18" charset="0"/>
              </a:rPr>
              <a:t>Upcoming Events</a:t>
            </a:r>
            <a:endParaRPr lang="en-US" altLang="zh-CN" sz="4800" b="1" dirty="0">
              <a:solidFill>
                <a:srgbClr val="FCB116"/>
              </a:solidFill>
              <a:latin typeface="Palatino Linotype" panose="02040502050505030304" pitchFamily="18" charset="0"/>
              <a:cs typeface="TradeGothic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56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480166-79BE-46E0-94F3-2CF67DD3F21B}"/>
              </a:ext>
            </a:extLst>
          </p:cNvPr>
          <p:cNvSpPr txBox="1"/>
          <p:nvPr/>
        </p:nvSpPr>
        <p:spPr>
          <a:xfrm>
            <a:off x="625646" y="1409700"/>
            <a:ext cx="11389244" cy="5246303"/>
          </a:xfrm>
          <a:prstGeom prst="rect">
            <a:avLst/>
          </a:prstGeom>
          <a:noFill/>
        </p:spPr>
        <p:txBody>
          <a:bodyPr wrap="square" lIns="91428" tIns="45715" rIns="91428" bIns="45715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Current </a:t>
            </a:r>
            <a:r>
              <a:rPr lang="en-US" sz="2000" b="1" dirty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total: $</a:t>
            </a:r>
            <a:r>
              <a:rPr lang="en-US" sz="2000" b="1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2,500,384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Up </a:t>
            </a:r>
            <a:r>
              <a:rPr lang="en-US" sz="2000" b="1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16% from this time last year)</a:t>
            </a:r>
          </a:p>
          <a:p>
            <a:pPr>
              <a:spcAft>
                <a:spcPts val="300"/>
              </a:spcAft>
            </a:pPr>
            <a:r>
              <a:rPr lang="en-US" sz="2000" b="1" dirty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Alumni total: $</a:t>
            </a:r>
            <a:r>
              <a:rPr lang="en-US" sz="2000" b="1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1,818,148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Up </a:t>
            </a:r>
            <a:r>
              <a:rPr lang="en-US" sz="2000" b="1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18% from this time last year)</a:t>
            </a:r>
          </a:p>
          <a:p>
            <a:pPr>
              <a:spcAft>
                <a:spcPts val="300"/>
              </a:spcAft>
            </a:pPr>
            <a:r>
              <a:rPr lang="en-US" sz="2000" b="1" dirty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Total Alumni donors: 2,365 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Up </a:t>
            </a:r>
            <a:r>
              <a:rPr lang="en-US" sz="2000" b="1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3% from this time last year)</a:t>
            </a:r>
          </a:p>
          <a:p>
            <a:pPr>
              <a:spcAft>
                <a:spcPts val="300"/>
              </a:spcAft>
            </a:pPr>
            <a:r>
              <a:rPr lang="en-US" sz="2000" b="1" dirty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Average Alumni gift: $769 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Up </a:t>
            </a:r>
            <a:r>
              <a:rPr lang="en-US" sz="2000" b="1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14% from this time last year)</a:t>
            </a:r>
          </a:p>
          <a:p>
            <a:pPr>
              <a:spcAft>
                <a:spcPts val="300"/>
              </a:spcAft>
            </a:pPr>
            <a:r>
              <a:rPr lang="en-US" sz="2000" b="1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Increased </a:t>
            </a:r>
            <a:r>
              <a:rPr lang="en-US" sz="2000" b="1" dirty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Importance of Fundraising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The approved plan to return to full tuition scholarships calls for an increase in current-use fundraising by an average of $1.2 million (or 25%) annually over the next five years and by an average of 11% annually for the next five years thereafter.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Increased current-use fundraising accounts for over 50% of the financial initiatives that comprise the FEC plan to return to free</a:t>
            </a:r>
            <a:endParaRPr lang="en-US" sz="20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25646" y="232354"/>
            <a:ext cx="11356538" cy="865998"/>
          </a:xfrm>
          <a:prstGeom prst="rect">
            <a:avLst/>
          </a:prstGeom>
          <a:noFill/>
        </p:spPr>
        <p:txBody>
          <a:bodyPr wrap="square" lIns="0" tIns="0" rIns="0" bIns="38092" rtlCol="0">
            <a:spAutoFit/>
          </a:bodyPr>
          <a:lstStyle/>
          <a:p>
            <a:pPr defTabSz="761850">
              <a:lnSpc>
                <a:spcPts val="6916"/>
              </a:lnSpc>
            </a:pPr>
            <a:r>
              <a:rPr lang="en-US" altLang="zh-CN" sz="4800" b="1" dirty="0">
                <a:solidFill>
                  <a:srgbClr val="FCB116"/>
                </a:solidFill>
                <a:latin typeface="Palatino Linotype" panose="02040502050505030304" pitchFamily="18" charset="0"/>
                <a:cs typeface="TradeGothic" pitchFamily="18" charset="0"/>
              </a:rPr>
              <a:t>Annual Fund Update</a:t>
            </a:r>
          </a:p>
        </p:txBody>
      </p:sp>
    </p:spTree>
    <p:extLst>
      <p:ext uri="{BB962C8B-B14F-4D97-AF65-F5344CB8AC3E}">
        <p14:creationId xmlns:p14="http://schemas.microsoft.com/office/powerpoint/2010/main" val="24488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625646" y="232354"/>
            <a:ext cx="11356538" cy="865998"/>
          </a:xfrm>
          <a:prstGeom prst="rect">
            <a:avLst/>
          </a:prstGeom>
          <a:noFill/>
        </p:spPr>
        <p:txBody>
          <a:bodyPr wrap="square" lIns="0" tIns="0" rIns="0" bIns="38092" rtlCol="0">
            <a:spAutoFit/>
          </a:bodyPr>
          <a:lstStyle/>
          <a:p>
            <a:pPr defTabSz="761850">
              <a:lnSpc>
                <a:spcPts val="6916"/>
              </a:lnSpc>
            </a:pPr>
            <a:r>
              <a:rPr lang="en-US" altLang="zh-CN" sz="4800" b="1" dirty="0" smtClean="0">
                <a:solidFill>
                  <a:srgbClr val="FCB116"/>
                </a:solidFill>
                <a:latin typeface="Palatino Linotype" panose="02040502050505030304" pitchFamily="18" charset="0"/>
                <a:cs typeface="TradeGothic" pitchFamily="18" charset="0"/>
              </a:rPr>
              <a:t>501(c)(3) Update</a:t>
            </a:r>
            <a:endParaRPr lang="en-US" altLang="zh-CN" sz="4800" b="1" dirty="0">
              <a:solidFill>
                <a:srgbClr val="FCB116"/>
              </a:solidFill>
              <a:latin typeface="Palatino Linotype" panose="02040502050505030304" pitchFamily="18" charset="0"/>
              <a:cs typeface="TradeGothic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4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625646" y="232354"/>
            <a:ext cx="11356538" cy="865998"/>
          </a:xfrm>
          <a:prstGeom prst="rect">
            <a:avLst/>
          </a:prstGeom>
          <a:noFill/>
        </p:spPr>
        <p:txBody>
          <a:bodyPr wrap="square" lIns="0" tIns="0" rIns="0" bIns="38092" rtlCol="0">
            <a:spAutoFit/>
          </a:bodyPr>
          <a:lstStyle/>
          <a:p>
            <a:pPr defTabSz="761850">
              <a:lnSpc>
                <a:spcPts val="6916"/>
              </a:lnSpc>
            </a:pPr>
            <a:r>
              <a:rPr lang="en-US" altLang="zh-CN" sz="4800" b="1" dirty="0" smtClean="0">
                <a:solidFill>
                  <a:srgbClr val="FCB116"/>
                </a:solidFill>
                <a:latin typeface="Palatino Linotype" panose="02040502050505030304" pitchFamily="18" charset="0"/>
                <a:cs typeface="TradeGothic" pitchFamily="18" charset="0"/>
              </a:rPr>
              <a:t>New Business</a:t>
            </a:r>
            <a:endParaRPr lang="en-US" altLang="zh-CN" sz="4800" b="1" dirty="0">
              <a:solidFill>
                <a:srgbClr val="FCB116"/>
              </a:solidFill>
              <a:latin typeface="Palatino Linotype" panose="02040502050505030304" pitchFamily="18" charset="0"/>
              <a:cs typeface="TradeGothic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76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480166-79BE-46E0-94F3-2CF67DD3F21B}"/>
              </a:ext>
            </a:extLst>
          </p:cNvPr>
          <p:cNvSpPr txBox="1"/>
          <p:nvPr/>
        </p:nvSpPr>
        <p:spPr>
          <a:xfrm>
            <a:off x="625646" y="1409700"/>
            <a:ext cx="11389244" cy="5246303"/>
          </a:xfrm>
          <a:prstGeom prst="rect">
            <a:avLst/>
          </a:prstGeom>
          <a:noFill/>
        </p:spPr>
        <p:txBody>
          <a:bodyPr wrap="square" lIns="91428" tIns="45715" rIns="91428" bIns="45715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4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Treasurer 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Ciera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Lowe </a:t>
            </a:r>
            <a:r>
              <a:rPr lang="en-US" sz="24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ChE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’14</a:t>
            </a:r>
          </a:p>
          <a:p>
            <a:pPr>
              <a:spcAft>
                <a:spcPts val="300"/>
              </a:spcAft>
            </a:pPr>
            <a:r>
              <a:rPr lang="en-US" sz="2400" dirty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Vice President/Faculty and Student </a:t>
            </a:r>
            <a:r>
              <a:rPr lang="en-US" sz="24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Liaison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Daren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Rogers AR ’05</a:t>
            </a:r>
          </a:p>
          <a:p>
            <a:pPr>
              <a:spcAft>
                <a:spcPts val="300"/>
              </a:spcAft>
            </a:pPr>
            <a:r>
              <a:rPr lang="en-US" sz="2400" dirty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Council M</a:t>
            </a:r>
            <a:r>
              <a:rPr lang="en-US" sz="24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embers</a:t>
            </a:r>
            <a:endParaRPr lang="en-US" sz="2400" dirty="0">
              <a:solidFill>
                <a:srgbClr val="EF4123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Ed </a:t>
            </a:r>
            <a:r>
              <a:rPr lang="en-US" sz="24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Abaid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CE’76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Gene </a:t>
            </a:r>
            <a:r>
              <a:rPr lang="en-US" sz="24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Tulchin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A’55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Ira </a:t>
            </a:r>
            <a:r>
              <a:rPr lang="en-US" sz="24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Silfin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ME’85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Paul </a:t>
            </a:r>
            <a:r>
              <a:rPr lang="en-US" sz="24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Garrin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A’82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Susan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Shaw </a:t>
            </a: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A’72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Westley </a:t>
            </a:r>
            <a:r>
              <a:rPr lang="en-US" sz="24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Rozen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AR’05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Kathryn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Berry </a:t>
            </a: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AR’80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Bhaskar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Krishnamachari EE’98</a:t>
            </a:r>
          </a:p>
          <a:p>
            <a:endParaRPr lang="en-US" sz="24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25646" y="232354"/>
            <a:ext cx="11356538" cy="865998"/>
          </a:xfrm>
          <a:prstGeom prst="rect">
            <a:avLst/>
          </a:prstGeom>
          <a:noFill/>
        </p:spPr>
        <p:txBody>
          <a:bodyPr wrap="square" lIns="0" tIns="0" rIns="0" bIns="38092" rtlCol="0">
            <a:spAutoFit/>
          </a:bodyPr>
          <a:lstStyle/>
          <a:p>
            <a:pPr defTabSz="761850">
              <a:lnSpc>
                <a:spcPts val="6916"/>
              </a:lnSpc>
            </a:pPr>
            <a:r>
              <a:rPr lang="en-US" altLang="zh-CN" sz="4800" b="1" dirty="0" smtClean="0">
                <a:solidFill>
                  <a:srgbClr val="FCB116"/>
                </a:solidFill>
                <a:latin typeface="Palatino Linotype" panose="02040502050505030304" pitchFamily="18" charset="0"/>
                <a:cs typeface="TradeGothic" pitchFamily="18" charset="0"/>
              </a:rPr>
              <a:t>Thank You to Those Completing Terms</a:t>
            </a:r>
            <a:endParaRPr lang="en-US" altLang="zh-CN" sz="4800" b="1" dirty="0">
              <a:solidFill>
                <a:srgbClr val="FCB116"/>
              </a:solidFill>
              <a:latin typeface="Palatino Linotype" panose="02040502050505030304" pitchFamily="18" charset="0"/>
              <a:cs typeface="TradeGothic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25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480166-79BE-46E0-94F3-2CF67DD3F21B}"/>
              </a:ext>
            </a:extLst>
          </p:cNvPr>
          <p:cNvSpPr txBox="1"/>
          <p:nvPr/>
        </p:nvSpPr>
        <p:spPr>
          <a:xfrm>
            <a:off x="625646" y="1409700"/>
            <a:ext cx="5415231" cy="5246303"/>
          </a:xfrm>
          <a:prstGeom prst="rect">
            <a:avLst/>
          </a:prstGeom>
          <a:noFill/>
        </p:spPr>
        <p:txBody>
          <a:bodyPr wrap="square" lIns="91428" tIns="45715" rIns="91428" bIns="45715" rtlCol="0">
            <a:no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Thank-A-Thon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at 6 p.m</a:t>
            </a: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.</a:t>
            </a:r>
          </a:p>
          <a:p>
            <a:pPr marL="800045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Part II on Thursday</a:t>
            </a:r>
            <a:endParaRPr lang="en-US" sz="24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Business meeting opening 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Announcement of Election Results </a:t>
            </a:r>
          </a:p>
          <a:p>
            <a:pPr marL="800045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Discussion of </a:t>
            </a: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process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and take-a-ways for next </a:t>
            </a: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year</a:t>
            </a:r>
            <a:endParaRPr lang="en-US" sz="24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Awards</a:t>
            </a:r>
          </a:p>
          <a:p>
            <a:pPr marL="800045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Announcement of Alum of the Year</a:t>
            </a:r>
          </a:p>
          <a:p>
            <a:pPr marL="800045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Announcement of Young Alum of the Year</a:t>
            </a:r>
          </a:p>
          <a:p>
            <a:pPr marL="800045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Awards Ceremony </a:t>
            </a: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Plans</a:t>
            </a:r>
            <a:endParaRPr lang="en-US" sz="24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25646" y="232354"/>
            <a:ext cx="11356538" cy="865998"/>
          </a:xfrm>
          <a:prstGeom prst="rect">
            <a:avLst/>
          </a:prstGeom>
          <a:noFill/>
        </p:spPr>
        <p:txBody>
          <a:bodyPr wrap="square" lIns="0" tIns="0" rIns="0" bIns="38092" rtlCol="0">
            <a:spAutoFit/>
          </a:bodyPr>
          <a:lstStyle/>
          <a:p>
            <a:pPr defTabSz="761850">
              <a:lnSpc>
                <a:spcPts val="6916"/>
              </a:lnSpc>
            </a:pPr>
            <a:r>
              <a:rPr lang="en-US" altLang="zh-CN" sz="4800" b="1" dirty="0" smtClean="0">
                <a:solidFill>
                  <a:srgbClr val="FCB116"/>
                </a:solidFill>
                <a:latin typeface="Palatino Linotype" panose="02040502050505030304" pitchFamily="18" charset="0"/>
                <a:cs typeface="TradeGothic" pitchFamily="18" charset="0"/>
              </a:rPr>
              <a:t>Agenda</a:t>
            </a:r>
            <a:endParaRPr lang="en-US" altLang="zh-CN" sz="4800" b="1" dirty="0">
              <a:solidFill>
                <a:srgbClr val="FCB116"/>
              </a:solidFill>
              <a:latin typeface="Palatino Linotype" panose="02040502050505030304" pitchFamily="18" charset="0"/>
              <a:cs typeface="TradeGothic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480166-79BE-46E0-94F3-2CF67DD3F21B}"/>
              </a:ext>
            </a:extLst>
          </p:cNvPr>
          <p:cNvSpPr txBox="1"/>
          <p:nvPr/>
        </p:nvSpPr>
        <p:spPr>
          <a:xfrm>
            <a:off x="6206080" y="1416189"/>
            <a:ext cx="5415231" cy="5246303"/>
          </a:xfrm>
          <a:prstGeom prst="rect">
            <a:avLst/>
          </a:prstGeom>
          <a:noFill/>
        </p:spPr>
        <p:txBody>
          <a:bodyPr wrap="square" lIns="91428" tIns="45715" rIns="91428" bIns="45715" rtlCol="0">
            <a:noAutofit/>
          </a:bodyPr>
          <a:lstStyle/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Glass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House Trip Recap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Upcoming Events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Annual Fund Update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MOA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Update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501c3 Update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New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Business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Thank </a:t>
            </a: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you to those who served CUAA</a:t>
            </a:r>
            <a:endParaRPr lang="en-US" sz="24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0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480166-79BE-46E0-94F3-2CF67DD3F21B}"/>
              </a:ext>
            </a:extLst>
          </p:cNvPr>
          <p:cNvSpPr txBox="1"/>
          <p:nvPr/>
        </p:nvSpPr>
        <p:spPr>
          <a:xfrm>
            <a:off x="625646" y="1409700"/>
            <a:ext cx="11389244" cy="5246303"/>
          </a:xfrm>
          <a:prstGeom prst="rect">
            <a:avLst/>
          </a:prstGeom>
          <a:noFill/>
        </p:spPr>
        <p:txBody>
          <a:bodyPr wrap="square" lIns="91428" tIns="45715" rIns="91428" bIns="45715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Alumni Trustee</a:t>
            </a:r>
          </a:p>
          <a:p>
            <a:pPr lvl="1">
              <a:spcAft>
                <a:spcPts val="300"/>
              </a:spcAft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Christina Aguirre-Ross, AR ’81 </a:t>
            </a: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		367	 	Dr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. Lyn Pentecost, A ’70 </a:t>
            </a: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		315</a:t>
            </a:r>
            <a:endParaRPr lang="en-US" sz="20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0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Secretary</a:t>
            </a:r>
          </a:p>
          <a:p>
            <a:pPr lvl="1">
              <a:spcAft>
                <a:spcPts val="300"/>
              </a:spcAft>
            </a:pP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Mary 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K. Lynch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ChE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'82 </a:t>
            </a: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				696</a:t>
            </a:r>
            <a:endParaRPr lang="en-US" sz="20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000" dirty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Treasurer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</a:p>
          <a:p>
            <a:pPr lvl="1">
              <a:spcAft>
                <a:spcPts val="300"/>
              </a:spcAft>
            </a:pP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Stephen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Verderese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, EE ‘84 </a:t>
            </a: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			683</a:t>
            </a:r>
            <a:endParaRPr lang="en-US" sz="20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000" dirty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Vice President Faculty-Student Liaison</a:t>
            </a:r>
          </a:p>
          <a:p>
            <a:pPr lvl="1">
              <a:spcAft>
                <a:spcPts val="300"/>
              </a:spcAft>
            </a:pP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Margaret 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Matz, AR ‘83 </a:t>
            </a: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				672</a:t>
            </a:r>
            <a:endParaRPr lang="en-US" sz="20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0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Vice </a:t>
            </a:r>
            <a:r>
              <a:rPr lang="en-US" sz="2000" dirty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President of </a:t>
            </a:r>
            <a:r>
              <a:rPr lang="en-US" sz="20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Events</a:t>
            </a:r>
          </a:p>
          <a:p>
            <a:pPr lvl="1">
              <a:spcAft>
                <a:spcPts val="300"/>
              </a:spcAft>
            </a:pP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Kelly 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Occhiuzzo Zack A’90 </a:t>
            </a: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			369		  Hope 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Wade, A </a:t>
            </a: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’87			  303</a:t>
            </a:r>
            <a:endParaRPr lang="en-US" sz="20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0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Nominating </a:t>
            </a:r>
            <a:r>
              <a:rPr lang="en-US" sz="2000" dirty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Committee Chair </a:t>
            </a:r>
            <a:endParaRPr lang="en-US" sz="2000" dirty="0" smtClean="0">
              <a:solidFill>
                <a:srgbClr val="EF4123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 lvl="1">
              <a:spcAft>
                <a:spcPts val="300"/>
              </a:spcAft>
            </a:pP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Kay 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Nordstrom, ME ‘77 </a:t>
            </a: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			433</a:t>
            </a:r>
            <a:endParaRPr lang="en-US" sz="20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0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Teller </a:t>
            </a:r>
            <a:r>
              <a:rPr lang="en-US" sz="2000" dirty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Committee </a:t>
            </a:r>
            <a:r>
              <a:rPr lang="en-US" sz="20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Members</a:t>
            </a:r>
          </a:p>
          <a:p>
            <a:pPr marL="1257190" lvl="2" indent="-34290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Athena </a:t>
            </a:r>
            <a:r>
              <a:rPr lang="en-US" sz="2000" dirty="0" err="1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DeNivo</a:t>
            </a: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CE’94 (Chair), Al Brand CE’67, Joanne </a:t>
            </a:r>
            <a:r>
              <a:rPr lang="en-US" sz="2000" dirty="0" err="1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Pesce</a:t>
            </a: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CE’94</a:t>
            </a: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, David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Gennings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ME ‘95,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Aleksandr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Krutovskiy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CE’99, Matthew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Ruehle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CE’07 and Rose Carla </a:t>
            </a: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Guerrier CE’14</a:t>
            </a:r>
            <a:endParaRPr lang="en-US" sz="20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25646" y="232354"/>
            <a:ext cx="11356538" cy="865998"/>
          </a:xfrm>
          <a:prstGeom prst="rect">
            <a:avLst/>
          </a:prstGeom>
          <a:noFill/>
        </p:spPr>
        <p:txBody>
          <a:bodyPr wrap="square" lIns="0" tIns="0" rIns="0" bIns="38092" rtlCol="0">
            <a:spAutoFit/>
          </a:bodyPr>
          <a:lstStyle/>
          <a:p>
            <a:pPr defTabSz="761850">
              <a:lnSpc>
                <a:spcPts val="6916"/>
              </a:lnSpc>
            </a:pPr>
            <a:r>
              <a:rPr lang="en-US" altLang="zh-CN" sz="4800" b="1" dirty="0" smtClean="0">
                <a:solidFill>
                  <a:srgbClr val="FCB116"/>
                </a:solidFill>
                <a:latin typeface="Palatino Linotype" panose="02040502050505030304" pitchFamily="18" charset="0"/>
                <a:cs typeface="TradeGothic" pitchFamily="18" charset="0"/>
              </a:rPr>
              <a:t>CUAA Spring 2018 Election Results</a:t>
            </a:r>
            <a:endParaRPr lang="en-US" altLang="zh-CN" sz="4800" b="1" dirty="0">
              <a:solidFill>
                <a:srgbClr val="FCB116"/>
              </a:solidFill>
              <a:latin typeface="Palatino Linotype" panose="02040502050505030304" pitchFamily="18" charset="0"/>
              <a:cs typeface="TradeGothic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77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480166-79BE-46E0-94F3-2CF67DD3F21B}"/>
              </a:ext>
            </a:extLst>
          </p:cNvPr>
          <p:cNvSpPr txBox="1"/>
          <p:nvPr/>
        </p:nvSpPr>
        <p:spPr>
          <a:xfrm>
            <a:off x="625646" y="1409700"/>
            <a:ext cx="5638967" cy="5246303"/>
          </a:xfrm>
          <a:prstGeom prst="rect">
            <a:avLst/>
          </a:prstGeom>
          <a:noFill/>
        </p:spPr>
        <p:txBody>
          <a:bodyPr wrap="square" lIns="91428" tIns="45715" rIns="91428" bIns="45715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dirty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Alumni Council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Claudia F. Giordano, A 1976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Caitlin (Katie)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Correll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, ME 2012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Beatriz Ponce, ME 2011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Lily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Zand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, AR 1988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Daniel P. Burke, Esq.,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ChE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1981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Lawrence (Larry) Levine, AR 1969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Dr. James Haywood Rolling, Jr., A 1988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Shankar Venkataraman, BSE 2003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Sabeel Yosef, CE 2005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Jennifer Collins, A 1993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Bernard (Bernie)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Codd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ChE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1983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Mark O'Grady, A </a:t>
            </a: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1976</a:t>
            </a:r>
            <a:endParaRPr lang="en-US" sz="20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25646" y="232354"/>
            <a:ext cx="11356538" cy="865998"/>
          </a:xfrm>
          <a:prstGeom prst="rect">
            <a:avLst/>
          </a:prstGeom>
          <a:noFill/>
        </p:spPr>
        <p:txBody>
          <a:bodyPr wrap="square" lIns="0" tIns="0" rIns="0" bIns="38092" rtlCol="0">
            <a:spAutoFit/>
          </a:bodyPr>
          <a:lstStyle/>
          <a:p>
            <a:pPr defTabSz="761850">
              <a:lnSpc>
                <a:spcPts val="6916"/>
              </a:lnSpc>
            </a:pPr>
            <a:r>
              <a:rPr lang="en-US" altLang="zh-CN" sz="4800" b="1" dirty="0" smtClean="0">
                <a:solidFill>
                  <a:srgbClr val="FCB116"/>
                </a:solidFill>
                <a:latin typeface="Palatino Linotype" panose="02040502050505030304" pitchFamily="18" charset="0"/>
                <a:cs typeface="TradeGothic" pitchFamily="18" charset="0"/>
              </a:rPr>
              <a:t>CUAA Spring 2018 Election Results</a:t>
            </a:r>
            <a:endParaRPr lang="en-US" altLang="zh-CN" sz="4800" b="1" dirty="0">
              <a:solidFill>
                <a:srgbClr val="FCB116"/>
              </a:solidFill>
              <a:latin typeface="Palatino Linotype" panose="02040502050505030304" pitchFamily="18" charset="0"/>
              <a:cs typeface="TradeGothic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480166-79BE-46E0-94F3-2CF67DD3F21B}"/>
              </a:ext>
            </a:extLst>
          </p:cNvPr>
          <p:cNvSpPr txBox="1"/>
          <p:nvPr/>
        </p:nvSpPr>
        <p:spPr>
          <a:xfrm>
            <a:off x="6157608" y="1409699"/>
            <a:ext cx="5638967" cy="5246303"/>
          </a:xfrm>
          <a:prstGeom prst="rect">
            <a:avLst/>
          </a:prstGeom>
          <a:noFill/>
        </p:spPr>
        <p:txBody>
          <a:bodyPr wrap="square" lIns="91428" tIns="45715" rIns="91428" bIns="45715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Alternates</a:t>
            </a:r>
            <a:endParaRPr lang="en-US" sz="2000" dirty="0">
              <a:solidFill>
                <a:srgbClr val="EF4123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Anthony 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Manganiello, CE 2006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Standish Lee, AR 2011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Westley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Rozen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, AR 2005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Genevieve Martin, A 2011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Christopher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Panebianco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ChE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2016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Brendan Butler, EE 2007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Justin Richter,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ChE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387132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480166-79BE-46E0-94F3-2CF67DD3F21B}"/>
              </a:ext>
            </a:extLst>
          </p:cNvPr>
          <p:cNvSpPr txBox="1"/>
          <p:nvPr/>
        </p:nvSpPr>
        <p:spPr>
          <a:xfrm>
            <a:off x="625646" y="1409700"/>
            <a:ext cx="5638967" cy="5246303"/>
          </a:xfrm>
          <a:prstGeom prst="rect">
            <a:avLst/>
          </a:prstGeom>
          <a:noFill/>
        </p:spPr>
        <p:txBody>
          <a:bodyPr wrap="square" lIns="91428" tIns="45715" rIns="91428" bIns="45715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dirty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Nominating </a:t>
            </a:r>
            <a:r>
              <a:rPr lang="en-US" sz="20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Committee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Kay 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Nordstrom, ME 1977 (Chair)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Susan Shaw, A 1972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Darrell Low, EE 1989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Laura Spinner, A 1989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James Liubicich,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ChE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1983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Elizabeth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Graziolo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, AR 1995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Stephen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Vederese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, EE 1984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Daniel P. Burke, Esq.,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ChE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1981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Tim Lim, CE 2012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Scott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Lyne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ChE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1992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625646" y="232354"/>
            <a:ext cx="11356538" cy="865998"/>
          </a:xfrm>
          <a:prstGeom prst="rect">
            <a:avLst/>
          </a:prstGeom>
          <a:noFill/>
        </p:spPr>
        <p:txBody>
          <a:bodyPr wrap="square" lIns="0" tIns="0" rIns="0" bIns="38092" rtlCol="0">
            <a:spAutoFit/>
          </a:bodyPr>
          <a:lstStyle/>
          <a:p>
            <a:pPr defTabSz="761850">
              <a:lnSpc>
                <a:spcPts val="6916"/>
              </a:lnSpc>
            </a:pPr>
            <a:r>
              <a:rPr lang="en-US" altLang="zh-CN" sz="4800" b="1" dirty="0" smtClean="0">
                <a:solidFill>
                  <a:srgbClr val="FCB116"/>
                </a:solidFill>
                <a:latin typeface="Palatino Linotype" panose="02040502050505030304" pitchFamily="18" charset="0"/>
                <a:cs typeface="TradeGothic" pitchFamily="18" charset="0"/>
              </a:rPr>
              <a:t>CUAA Spring 2018 Election Results</a:t>
            </a:r>
            <a:endParaRPr lang="en-US" altLang="zh-CN" sz="4800" b="1" dirty="0">
              <a:solidFill>
                <a:srgbClr val="FCB116"/>
              </a:solidFill>
              <a:latin typeface="Palatino Linotype" panose="02040502050505030304" pitchFamily="18" charset="0"/>
              <a:cs typeface="TradeGothic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480166-79BE-46E0-94F3-2CF67DD3F21B}"/>
              </a:ext>
            </a:extLst>
          </p:cNvPr>
          <p:cNvSpPr txBox="1"/>
          <p:nvPr/>
        </p:nvSpPr>
        <p:spPr>
          <a:xfrm>
            <a:off x="6157608" y="1409699"/>
            <a:ext cx="5638967" cy="5246303"/>
          </a:xfrm>
          <a:prstGeom prst="rect">
            <a:avLst/>
          </a:prstGeom>
          <a:noFill/>
        </p:spPr>
        <p:txBody>
          <a:bodyPr wrap="square" lIns="91428" tIns="45715" rIns="91428" bIns="45715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Alternates</a:t>
            </a:r>
            <a:endParaRPr lang="en-US" sz="2000" dirty="0">
              <a:solidFill>
                <a:srgbClr val="EF4123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Shankar Venkataraman, BSE 2003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Curtis B. Wayne, AR 1975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Anthony Manganiello, CE 2006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Nick Vargas, CE 2006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Dennis Kong, IDE 2008</a:t>
            </a:r>
          </a:p>
        </p:txBody>
      </p:sp>
    </p:spTree>
    <p:extLst>
      <p:ext uri="{BB962C8B-B14F-4D97-AF65-F5344CB8AC3E}">
        <p14:creationId xmlns:p14="http://schemas.microsoft.com/office/powerpoint/2010/main" val="101879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480166-79BE-46E0-94F3-2CF67DD3F21B}"/>
              </a:ext>
            </a:extLst>
          </p:cNvPr>
          <p:cNvSpPr txBox="1"/>
          <p:nvPr/>
        </p:nvSpPr>
        <p:spPr>
          <a:xfrm>
            <a:off x="625646" y="1409700"/>
            <a:ext cx="5638967" cy="5246303"/>
          </a:xfrm>
          <a:prstGeom prst="rect">
            <a:avLst/>
          </a:prstGeom>
          <a:noFill/>
        </p:spPr>
        <p:txBody>
          <a:bodyPr wrap="square" lIns="91428" tIns="45715" rIns="91428" bIns="45715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dirty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Nominating </a:t>
            </a:r>
            <a:r>
              <a:rPr lang="en-US" sz="20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Committee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Kay 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Nordstrom, ME 1977 (Chair)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Susan Shaw, A 1972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Darrell Low, EE 1989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Laura Spinner, A 1989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James Liubicich,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ChE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1983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Elizabeth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Graziolo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, AR 1995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Stephen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Vederese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, EE 1984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Daniel P. Burke, Esq.,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ChE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1981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Tim Lim, CE 2012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Scott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Lyne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ChE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1992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625646" y="232354"/>
            <a:ext cx="11356538" cy="865998"/>
          </a:xfrm>
          <a:prstGeom prst="rect">
            <a:avLst/>
          </a:prstGeom>
          <a:noFill/>
        </p:spPr>
        <p:txBody>
          <a:bodyPr wrap="square" lIns="0" tIns="0" rIns="0" bIns="38092" rtlCol="0">
            <a:spAutoFit/>
          </a:bodyPr>
          <a:lstStyle/>
          <a:p>
            <a:pPr defTabSz="761850">
              <a:lnSpc>
                <a:spcPts val="6916"/>
              </a:lnSpc>
            </a:pPr>
            <a:r>
              <a:rPr lang="en-US" altLang="zh-CN" sz="4800" b="1" dirty="0" smtClean="0">
                <a:solidFill>
                  <a:srgbClr val="FCB116"/>
                </a:solidFill>
                <a:latin typeface="Palatino Linotype" panose="02040502050505030304" pitchFamily="18" charset="0"/>
                <a:cs typeface="TradeGothic" pitchFamily="18" charset="0"/>
              </a:rPr>
              <a:t>CUAA Spring 2018 Election Results</a:t>
            </a:r>
            <a:endParaRPr lang="en-US" altLang="zh-CN" sz="4800" b="1" dirty="0">
              <a:solidFill>
                <a:srgbClr val="FCB116"/>
              </a:solidFill>
              <a:latin typeface="Palatino Linotype" panose="02040502050505030304" pitchFamily="18" charset="0"/>
              <a:cs typeface="TradeGothic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480166-79BE-46E0-94F3-2CF67DD3F21B}"/>
              </a:ext>
            </a:extLst>
          </p:cNvPr>
          <p:cNvSpPr txBox="1"/>
          <p:nvPr/>
        </p:nvSpPr>
        <p:spPr>
          <a:xfrm>
            <a:off x="6157608" y="1409700"/>
            <a:ext cx="5638967" cy="5246303"/>
          </a:xfrm>
          <a:prstGeom prst="rect">
            <a:avLst/>
          </a:prstGeom>
          <a:noFill/>
        </p:spPr>
        <p:txBody>
          <a:bodyPr wrap="square" lIns="91428" tIns="45715" rIns="91428" bIns="45715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Alternates</a:t>
            </a:r>
            <a:endParaRPr lang="en-US" sz="2000" dirty="0">
              <a:solidFill>
                <a:srgbClr val="EF4123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Shankar Venkataraman, BSE 2003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Curtis B. Wayne, AR 1975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Anthony Manganiello, CE 2006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Nick Vargas, CE 2006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Dennis Kong, IDE 2008</a:t>
            </a:r>
          </a:p>
        </p:txBody>
      </p:sp>
    </p:spTree>
    <p:extLst>
      <p:ext uri="{BB962C8B-B14F-4D97-AF65-F5344CB8AC3E}">
        <p14:creationId xmlns:p14="http://schemas.microsoft.com/office/powerpoint/2010/main" val="95156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480166-79BE-46E0-94F3-2CF67DD3F21B}"/>
              </a:ext>
            </a:extLst>
          </p:cNvPr>
          <p:cNvSpPr txBox="1"/>
          <p:nvPr/>
        </p:nvSpPr>
        <p:spPr>
          <a:xfrm>
            <a:off x="625646" y="1409700"/>
            <a:ext cx="5638967" cy="5246303"/>
          </a:xfrm>
          <a:prstGeom prst="rect">
            <a:avLst/>
          </a:prstGeom>
          <a:noFill/>
        </p:spPr>
        <p:txBody>
          <a:bodyPr wrap="square" lIns="91428" tIns="45715" rIns="91428" bIns="45715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770 Total Votes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Alumni </a:t>
            </a: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Electronic: 768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Student Electronic: 2</a:t>
            </a:r>
            <a:endParaRPr lang="en-US" sz="2000" dirty="0" smtClean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000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More than 100 voters provided feedback </a:t>
            </a:r>
            <a:endParaRPr lang="en-US" sz="2000" dirty="0">
              <a:solidFill>
                <a:srgbClr val="EF4123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25646" y="232354"/>
            <a:ext cx="11356538" cy="865998"/>
          </a:xfrm>
          <a:prstGeom prst="rect">
            <a:avLst/>
          </a:prstGeom>
          <a:noFill/>
        </p:spPr>
        <p:txBody>
          <a:bodyPr wrap="square" lIns="0" tIns="0" rIns="0" bIns="38092" rtlCol="0">
            <a:spAutoFit/>
          </a:bodyPr>
          <a:lstStyle/>
          <a:p>
            <a:pPr defTabSz="761850">
              <a:lnSpc>
                <a:spcPts val="6916"/>
              </a:lnSpc>
            </a:pPr>
            <a:r>
              <a:rPr lang="en-US" altLang="zh-CN" sz="4800" b="1" dirty="0" smtClean="0">
                <a:solidFill>
                  <a:srgbClr val="FCB116"/>
                </a:solidFill>
                <a:latin typeface="Palatino Linotype" panose="02040502050505030304" pitchFamily="18" charset="0"/>
                <a:cs typeface="TradeGothic" pitchFamily="18" charset="0"/>
              </a:rPr>
              <a:t>CUAA Spring 2018 Election Results</a:t>
            </a:r>
            <a:endParaRPr lang="en-US" altLang="zh-CN" sz="4800" b="1" dirty="0">
              <a:solidFill>
                <a:srgbClr val="FCB116"/>
              </a:solidFill>
              <a:latin typeface="Palatino Linotype" panose="02040502050505030304" pitchFamily="18" charset="0"/>
              <a:cs typeface="TradeGothic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8232" y="1712068"/>
            <a:ext cx="4524396" cy="409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78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480166-79BE-46E0-94F3-2CF67DD3F21B}"/>
              </a:ext>
            </a:extLst>
          </p:cNvPr>
          <p:cNvSpPr txBox="1"/>
          <p:nvPr/>
        </p:nvSpPr>
        <p:spPr>
          <a:xfrm>
            <a:off x="625646" y="1409700"/>
            <a:ext cx="11389244" cy="5246303"/>
          </a:xfrm>
          <a:prstGeom prst="rect">
            <a:avLst/>
          </a:prstGeom>
          <a:noFill/>
        </p:spPr>
        <p:txBody>
          <a:bodyPr wrap="square" lIns="91428" tIns="45715" rIns="91428" bIns="45715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3200" b="1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Nils </a:t>
            </a:r>
            <a:r>
              <a:rPr lang="en-US" sz="3200" b="1" dirty="0" err="1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Folke</a:t>
            </a:r>
            <a:r>
              <a:rPr lang="en-US" sz="3200" b="1" dirty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Anderson </a:t>
            </a:r>
            <a:r>
              <a:rPr lang="en-US" sz="3200" b="1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A’94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CUAA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President 2015 – </a:t>
            </a: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2017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Chair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of MOA </a:t>
            </a: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Committee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Chair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of 1859 </a:t>
            </a:r>
            <a:r>
              <a:rPr lang="en-US" sz="2400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Committee</a:t>
            </a:r>
            <a:endParaRPr lang="en-US" sz="24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25646" y="232354"/>
            <a:ext cx="11356538" cy="865998"/>
          </a:xfrm>
          <a:prstGeom prst="rect">
            <a:avLst/>
          </a:prstGeom>
          <a:noFill/>
        </p:spPr>
        <p:txBody>
          <a:bodyPr wrap="square" lIns="0" tIns="0" rIns="0" bIns="38092" rtlCol="0">
            <a:spAutoFit/>
          </a:bodyPr>
          <a:lstStyle/>
          <a:p>
            <a:pPr defTabSz="761850">
              <a:lnSpc>
                <a:spcPts val="6916"/>
              </a:lnSpc>
            </a:pPr>
            <a:r>
              <a:rPr lang="en-US" altLang="zh-CN" sz="4800" b="1" dirty="0" smtClean="0">
                <a:solidFill>
                  <a:srgbClr val="FCB116"/>
                </a:solidFill>
                <a:latin typeface="Palatino Linotype" panose="02040502050505030304" pitchFamily="18" charset="0"/>
                <a:cs typeface="TradeGothic" pitchFamily="18" charset="0"/>
              </a:rPr>
              <a:t>Alumnus of the Year</a:t>
            </a:r>
            <a:endParaRPr lang="en-US" altLang="zh-CN" sz="4800" b="1" dirty="0">
              <a:solidFill>
                <a:srgbClr val="FCB116"/>
              </a:solidFill>
              <a:latin typeface="Palatino Linotype" panose="02040502050505030304" pitchFamily="18" charset="0"/>
              <a:cs typeface="TradeGothic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340" y="1409700"/>
            <a:ext cx="2692941" cy="269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4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480166-79BE-46E0-94F3-2CF67DD3F21B}"/>
              </a:ext>
            </a:extLst>
          </p:cNvPr>
          <p:cNvSpPr txBox="1"/>
          <p:nvPr/>
        </p:nvSpPr>
        <p:spPr>
          <a:xfrm>
            <a:off x="625646" y="1409700"/>
            <a:ext cx="11389244" cy="5246303"/>
          </a:xfrm>
          <a:prstGeom prst="rect">
            <a:avLst/>
          </a:prstGeom>
          <a:noFill/>
        </p:spPr>
        <p:txBody>
          <a:bodyPr wrap="square" lIns="91428" tIns="45715" rIns="91428" bIns="45715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3200" b="1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Shankar </a:t>
            </a:r>
            <a:r>
              <a:rPr lang="en-US" sz="3200" b="1" dirty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Venkataraman </a:t>
            </a:r>
            <a:r>
              <a:rPr lang="en-US" sz="3200" b="1" dirty="0" smtClean="0">
                <a:solidFill>
                  <a:srgbClr val="EF4123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BSE’03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CUAA </a:t>
            </a:r>
            <a:r>
              <a:rPr lang="en-US" sz="2400" b="1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Council Member </a:t>
            </a:r>
            <a:r>
              <a:rPr lang="en-US" sz="2400" b="1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2015-2018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Chair </a:t>
            </a:r>
            <a:r>
              <a:rPr lang="en-US" sz="2400" b="1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of Election </a:t>
            </a:r>
            <a:r>
              <a:rPr lang="en-US" sz="2400" b="1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Committee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O</a:t>
            </a:r>
            <a:r>
              <a:rPr lang="en-US" sz="2400" b="1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rganizer </a:t>
            </a:r>
            <a:r>
              <a:rPr lang="en-US" sz="2400" b="1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of Meet the Candidate </a:t>
            </a:r>
            <a:r>
              <a:rPr lang="en-US" sz="2400" b="1" dirty="0" err="1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nNghts</a:t>
            </a:r>
            <a:endParaRPr lang="en-US" sz="2400" b="1" dirty="0" smtClean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M</a:t>
            </a:r>
            <a:r>
              <a:rPr lang="en-US" sz="2400" b="1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ember ,of </a:t>
            </a:r>
            <a:r>
              <a:rPr lang="en-US" sz="2400" b="1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Get-out-the vote and </a:t>
            </a:r>
            <a:r>
              <a:rPr lang="en-US" sz="2400" b="1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Nominating Committee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Helps </a:t>
            </a:r>
            <a:r>
              <a:rPr lang="en-US" sz="2400" b="1" dirty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with meetings, phone-a-thons and alumni </a:t>
            </a:r>
            <a:r>
              <a:rPr lang="en-US" sz="2400" b="1" dirty="0" smtClean="0">
                <a:solidFill>
                  <a:schemeClr val="bg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engagement</a:t>
            </a:r>
            <a:endParaRPr lang="en-US" sz="2400" dirty="0">
              <a:solidFill>
                <a:schemeClr val="bg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25646" y="232354"/>
            <a:ext cx="11356538" cy="865998"/>
          </a:xfrm>
          <a:prstGeom prst="rect">
            <a:avLst/>
          </a:prstGeom>
          <a:noFill/>
        </p:spPr>
        <p:txBody>
          <a:bodyPr wrap="square" lIns="0" tIns="0" rIns="0" bIns="38092" rtlCol="0">
            <a:spAutoFit/>
          </a:bodyPr>
          <a:lstStyle/>
          <a:p>
            <a:pPr defTabSz="761850">
              <a:lnSpc>
                <a:spcPts val="6916"/>
              </a:lnSpc>
            </a:pPr>
            <a:r>
              <a:rPr lang="en-US" altLang="zh-CN" sz="4800" b="1" dirty="0" smtClean="0">
                <a:solidFill>
                  <a:srgbClr val="FCB116"/>
                </a:solidFill>
                <a:latin typeface="Palatino Linotype" panose="02040502050505030304" pitchFamily="18" charset="0"/>
                <a:cs typeface="TradeGothic" pitchFamily="18" charset="0"/>
              </a:rPr>
              <a:t>Young Alumnus of the Year</a:t>
            </a:r>
            <a:endParaRPr lang="en-US" altLang="zh-CN" sz="4800" b="1" dirty="0">
              <a:solidFill>
                <a:srgbClr val="FCB116"/>
              </a:solidFill>
              <a:latin typeface="Palatino Linotype" panose="02040502050505030304" pitchFamily="18" charset="0"/>
              <a:cs typeface="TradeGothic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3366" y="1409700"/>
            <a:ext cx="2207571" cy="220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45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436</TotalTime>
  <Words>686</Words>
  <Application>Microsoft Office PowerPoint</Application>
  <PresentationFormat>Widescreen</PresentationFormat>
  <Paragraphs>150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Arial Narrow</vt:lpstr>
      <vt:lpstr>Calibri</vt:lpstr>
      <vt:lpstr>Courier New</vt:lpstr>
      <vt:lpstr>Gill Sans MT</vt:lpstr>
      <vt:lpstr>Palatino Linotype</vt:lpstr>
      <vt:lpstr>华文中宋</vt:lpstr>
      <vt:lpstr>Tahoma</vt:lpstr>
      <vt:lpstr>TradeGothic</vt:lpstr>
      <vt:lpstr>Parcel</vt:lpstr>
      <vt:lpstr>1_Custom Design</vt:lpstr>
      <vt:lpstr>May 2018 Council Meeting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2018 Council Meeting</dc:title>
  <dc:creator>Mary Lynch</dc:creator>
  <cp:lastModifiedBy>Ron Vogel</cp:lastModifiedBy>
  <cp:revision>47</cp:revision>
  <dcterms:created xsi:type="dcterms:W3CDTF">2018-02-27T02:34:39Z</dcterms:created>
  <dcterms:modified xsi:type="dcterms:W3CDTF">2018-05-23T19:38:09Z</dcterms:modified>
</cp:coreProperties>
</file>